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BFBD"/>
    <a:srgbClr val="509CE4"/>
    <a:srgbClr val="295E86"/>
    <a:srgbClr val="082952"/>
    <a:srgbClr val="0E2044"/>
    <a:srgbClr val="020B24"/>
    <a:srgbClr val="003867"/>
    <a:srgbClr val="008B85"/>
    <a:srgbClr val="D7B30B"/>
    <a:srgbClr val="0B2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9" d="100"/>
          <a:sy n="79" d="100"/>
        </p:scale>
        <p:origin x="-372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3704B-E333-4562-8D8B-69B4B76E8AA5}" type="datetimeFigureOut">
              <a:rPr lang="en-ID" smtClean="0"/>
              <a:t>2/13/2023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CAD4C-CEF3-4405-AD56-68FABAADB2A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9922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78BEF1-EE93-B749-82F7-27EF027B4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6F23034-B5C0-33D6-57F5-6D8A31280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61270D-9373-7619-C763-780A785D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9A-217C-49A6-BFBC-062574D30547}" type="datetimeFigureOut">
              <a:rPr lang="en-ID" smtClean="0"/>
              <a:t>2/13/2023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464690-69C7-17E6-7579-8052CC5E1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E027C48-3DD8-4D2A-BEE8-BF137D0E0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3834-A625-436A-ACD1-668E38989CC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3356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0A9A5C-06B5-190C-68F0-2078418E5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0BB18CA-B9FA-9A55-77B2-4520036A4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D12CA4-AEDF-AD92-CDEC-D8E0C265A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9A-217C-49A6-BFBC-062574D30547}" type="datetimeFigureOut">
              <a:rPr lang="en-ID" smtClean="0"/>
              <a:t>2/13/2023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7E58E3D-02AF-232A-1BAD-E0C373AB3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68BB52-F40E-F5FE-A6ED-6C41599C0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3834-A625-436A-ACD1-668E38989CC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8784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74EB3D7-5F59-E2AF-4BD1-5B9AD0177C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794889C-E2CD-DA0A-A68C-F34D546DB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309585E-9E51-A82A-955F-1383BA615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9A-217C-49A6-BFBC-062574D30547}" type="datetimeFigureOut">
              <a:rPr lang="en-ID" smtClean="0"/>
              <a:t>2/13/2023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F2FB8B-A900-3C66-78BF-7A4C584B9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3C11C0-1347-365F-1218-FE86882C6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3834-A625-436A-ACD1-668E38989CC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5114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66C237-CF3C-8A8A-0E0B-91E9A69E4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CD467F-7FB3-78C0-B277-D8C579266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EF9D2B-8476-26AE-A89B-F43BF1918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9A-217C-49A6-BFBC-062574D30547}" type="datetimeFigureOut">
              <a:rPr lang="en-ID" smtClean="0"/>
              <a:t>2/13/2023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ADF976E-0FF6-E1B9-950B-FC1F36E9F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137F1A-5B9B-7DD3-3134-AEF47DE89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3834-A625-436A-ACD1-668E38989CC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4841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BC7B94-0ACE-91C3-C681-C58AE36E5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14B537C-195D-C245-E642-FF4A92692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747FB6-5A0F-9364-A866-16C9F3C99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9A-217C-49A6-BFBC-062574D30547}" type="datetimeFigureOut">
              <a:rPr lang="en-ID" smtClean="0"/>
              <a:t>2/13/2023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DF6981-FA81-C1CE-3578-A58BCCF89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D6303F-96A2-AC01-2E65-DBA0A117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3834-A625-436A-ACD1-668E38989CC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4685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868CA0-5A98-613E-4018-1E7A00285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60527D4-7FE6-CF39-36DF-431BC9B57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3E7D907-3C40-0432-6ED5-93E192DBB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2B38B87-8D77-4957-CA2C-C695B2BE0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9A-217C-49A6-BFBC-062574D30547}" type="datetimeFigureOut">
              <a:rPr lang="en-ID" smtClean="0"/>
              <a:t>2/13/2023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A08BAB6-339C-26A6-428A-6B3159714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CE530CD-C964-D4AB-9B8F-8527364E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3834-A625-436A-ACD1-668E38989CC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0887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057700-88E4-14E0-9BA4-8D66D34FD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52221C8-15F0-2A31-A099-E4058820F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9CB33DB-1FCC-FEC6-8A1D-4600E9379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4F5E753-929F-591D-F02A-D2D3D40EA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829DA80-2304-DF94-B905-5C7DDF65B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2DEC71C-09B9-693E-F6BC-68FB89DD0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9A-217C-49A6-BFBC-062574D30547}" type="datetimeFigureOut">
              <a:rPr lang="en-ID" smtClean="0"/>
              <a:t>2/13/2023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ECF9B53-9449-3E8C-8823-898DB7209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14B6535-112E-7885-37E9-F2623C9E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3834-A625-436A-ACD1-668E38989CC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837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C750EC-7BC3-93FD-B777-3208DE360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CCBB6B5-B6E5-A84E-6EA1-ABFD4B92A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9A-217C-49A6-BFBC-062574D30547}" type="datetimeFigureOut">
              <a:rPr lang="en-ID" smtClean="0"/>
              <a:t>2/13/2023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1E1FE9D-9F9A-D2C4-E163-F3A625AC5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8B10FC9-A85A-5C37-6999-9B346D534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3834-A625-436A-ACD1-668E38989CC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376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8D229E1-8CB6-BCB7-4F4E-3C35DBA40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9A-217C-49A6-BFBC-062574D30547}" type="datetimeFigureOut">
              <a:rPr lang="en-ID" smtClean="0"/>
              <a:t>2/13/2023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937764C-1D3D-92EA-52B6-AD43CDB45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E04E0E7-22FA-1CDE-9254-624AE5550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3834-A625-436A-ACD1-668E38989CC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4999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F2F7FD-4A3D-70A4-DC04-B61526411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B19E13B-AC8C-56C0-B598-3357AE297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1FA2FCA-AAB3-C9AC-AFCD-F87F5780F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5361788-E530-7025-FFF6-67879B567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9A-217C-49A6-BFBC-062574D30547}" type="datetimeFigureOut">
              <a:rPr lang="en-ID" smtClean="0"/>
              <a:t>2/13/2023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EE4286-6412-E491-7900-281FE1C01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FE5994-7958-9F27-665A-2E54232D8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3834-A625-436A-ACD1-668E38989CC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85993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B55B96-AC0A-4F81-7EA3-0735D9570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B06978C-B8C4-E238-308A-0AAF8885A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91EF449-603F-CFCB-FEB6-F5EDC6D77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D560C8D-A387-8A3F-804F-9FC83F6C7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369A-217C-49A6-BFBC-062574D30547}" type="datetimeFigureOut">
              <a:rPr lang="en-ID" smtClean="0"/>
              <a:t>2/13/2023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6EFD44A-8F31-9823-153B-514C13854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C25695A-14D2-A6E0-62DC-523B4C018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43834-A625-436A-ACD1-668E38989CC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9405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69090CD-763F-7353-1ADF-8F2E42807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8872050-095B-AD0C-2033-0959B18E6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7377CB-CEED-8B4A-CED4-50C5B5AFC2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8369A-217C-49A6-BFBC-062574D30547}" type="datetimeFigureOut">
              <a:rPr lang="en-ID" smtClean="0"/>
              <a:t>2/13/2023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6802A3-5BA2-2EA7-9E5A-4DC0B1C0E9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21B0A0-D580-504E-705B-EA511CE9D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43834-A625-436A-ACD1-668E38989CC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7609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F5B2F43-8F93-A50B-7BFB-C16341934910}"/>
              </a:ext>
            </a:extLst>
          </p:cNvPr>
          <p:cNvGrpSpPr/>
          <p:nvPr/>
        </p:nvGrpSpPr>
        <p:grpSpPr>
          <a:xfrm>
            <a:off x="-78421" y="-101600"/>
            <a:ext cx="12270421" cy="6959600"/>
            <a:chOff x="-78421" y="-101600"/>
            <a:chExt cx="12270421" cy="6959600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8C1EA902-924C-E8C5-074B-80F0E2D69D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05"/>
            <a:stretch/>
          </p:blipFill>
          <p:spPr>
            <a:xfrm>
              <a:off x="0" y="-17251"/>
              <a:ext cx="12192000" cy="684919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3D79F05A-7FFD-894C-FFD3-986060FF13E6}"/>
                </a:ext>
              </a:extLst>
            </p:cNvPr>
            <p:cNvSpPr/>
            <p:nvPr/>
          </p:nvSpPr>
          <p:spPr>
            <a:xfrm>
              <a:off x="0" y="-17251"/>
              <a:ext cx="12192000" cy="6875251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01BE9C69-CAC1-FD2C-BBD8-839CA28A7FDF}"/>
                </a:ext>
              </a:extLst>
            </p:cNvPr>
            <p:cNvSpPr/>
            <p:nvPr/>
          </p:nvSpPr>
          <p:spPr>
            <a:xfrm>
              <a:off x="-78420" y="-17250"/>
              <a:ext cx="11625943" cy="1702831"/>
            </a:xfrm>
            <a:custGeom>
              <a:avLst/>
              <a:gdLst>
                <a:gd name="connsiteX0" fmla="*/ 0 w 11625943"/>
                <a:gd name="connsiteY0" fmla="*/ 0 h 1399065"/>
                <a:gd name="connsiteX1" fmla="*/ 11625943 w 11625943"/>
                <a:gd name="connsiteY1" fmla="*/ 0 h 1399065"/>
                <a:gd name="connsiteX2" fmla="*/ 11625943 w 11625943"/>
                <a:gd name="connsiteY2" fmla="*/ 1399065 h 1399065"/>
                <a:gd name="connsiteX3" fmla="*/ 0 w 11625943"/>
                <a:gd name="connsiteY3" fmla="*/ 1399065 h 1399065"/>
                <a:gd name="connsiteX4" fmla="*/ 0 w 11625943"/>
                <a:gd name="connsiteY4" fmla="*/ 0 h 1399065"/>
                <a:gd name="connsiteX0" fmla="*/ 0 w 11625943"/>
                <a:gd name="connsiteY0" fmla="*/ 0 h 1399065"/>
                <a:gd name="connsiteX1" fmla="*/ 11625943 w 11625943"/>
                <a:gd name="connsiteY1" fmla="*/ 0 h 1399065"/>
                <a:gd name="connsiteX2" fmla="*/ 11625943 w 11625943"/>
                <a:gd name="connsiteY2" fmla="*/ 1399065 h 1399065"/>
                <a:gd name="connsiteX3" fmla="*/ 0 w 11625943"/>
                <a:gd name="connsiteY3" fmla="*/ 1399065 h 1399065"/>
                <a:gd name="connsiteX4" fmla="*/ 0 w 11625943"/>
                <a:gd name="connsiteY4" fmla="*/ 0 h 1399065"/>
                <a:gd name="connsiteX0" fmla="*/ 0 w 11625943"/>
                <a:gd name="connsiteY0" fmla="*/ 0 h 1399065"/>
                <a:gd name="connsiteX1" fmla="*/ 11625943 w 11625943"/>
                <a:gd name="connsiteY1" fmla="*/ 0 h 1399065"/>
                <a:gd name="connsiteX2" fmla="*/ 11625943 w 11625943"/>
                <a:gd name="connsiteY2" fmla="*/ 1399065 h 1399065"/>
                <a:gd name="connsiteX3" fmla="*/ 0 w 11625943"/>
                <a:gd name="connsiteY3" fmla="*/ 1399065 h 1399065"/>
                <a:gd name="connsiteX4" fmla="*/ 0 w 11625943"/>
                <a:gd name="connsiteY4" fmla="*/ 0 h 1399065"/>
                <a:gd name="connsiteX0" fmla="*/ 0 w 11625943"/>
                <a:gd name="connsiteY0" fmla="*/ 0 h 1566362"/>
                <a:gd name="connsiteX1" fmla="*/ 11625943 w 11625943"/>
                <a:gd name="connsiteY1" fmla="*/ 0 h 1566362"/>
                <a:gd name="connsiteX2" fmla="*/ 11625943 w 11625943"/>
                <a:gd name="connsiteY2" fmla="*/ 1399065 h 1566362"/>
                <a:gd name="connsiteX3" fmla="*/ 0 w 11625943"/>
                <a:gd name="connsiteY3" fmla="*/ 1399065 h 1566362"/>
                <a:gd name="connsiteX4" fmla="*/ 0 w 11625943"/>
                <a:gd name="connsiteY4" fmla="*/ 0 h 1566362"/>
                <a:gd name="connsiteX0" fmla="*/ 0 w 11625943"/>
                <a:gd name="connsiteY0" fmla="*/ 0 h 1566362"/>
                <a:gd name="connsiteX1" fmla="*/ 11625943 w 11625943"/>
                <a:gd name="connsiteY1" fmla="*/ 0 h 1566362"/>
                <a:gd name="connsiteX2" fmla="*/ 11625943 w 11625943"/>
                <a:gd name="connsiteY2" fmla="*/ 1399065 h 1566362"/>
                <a:gd name="connsiteX3" fmla="*/ 0 w 11625943"/>
                <a:gd name="connsiteY3" fmla="*/ 1399065 h 1566362"/>
                <a:gd name="connsiteX4" fmla="*/ 0 w 11625943"/>
                <a:gd name="connsiteY4" fmla="*/ 0 h 1566362"/>
                <a:gd name="connsiteX0" fmla="*/ 0 w 11625943"/>
                <a:gd name="connsiteY0" fmla="*/ 0 h 1566362"/>
                <a:gd name="connsiteX1" fmla="*/ 11625943 w 11625943"/>
                <a:gd name="connsiteY1" fmla="*/ 0 h 1566362"/>
                <a:gd name="connsiteX2" fmla="*/ 11625943 w 11625943"/>
                <a:gd name="connsiteY2" fmla="*/ 1399065 h 1566362"/>
                <a:gd name="connsiteX3" fmla="*/ 0 w 11625943"/>
                <a:gd name="connsiteY3" fmla="*/ 1399065 h 1566362"/>
                <a:gd name="connsiteX4" fmla="*/ 0 w 11625943"/>
                <a:gd name="connsiteY4" fmla="*/ 0 h 1566362"/>
                <a:gd name="connsiteX0" fmla="*/ 0 w 11625943"/>
                <a:gd name="connsiteY0" fmla="*/ 0 h 1562089"/>
                <a:gd name="connsiteX1" fmla="*/ 11625943 w 11625943"/>
                <a:gd name="connsiteY1" fmla="*/ 0 h 1562089"/>
                <a:gd name="connsiteX2" fmla="*/ 11625943 w 11625943"/>
                <a:gd name="connsiteY2" fmla="*/ 1399065 h 1562089"/>
                <a:gd name="connsiteX3" fmla="*/ 0 w 11625943"/>
                <a:gd name="connsiteY3" fmla="*/ 1399065 h 1562089"/>
                <a:gd name="connsiteX4" fmla="*/ 0 w 11625943"/>
                <a:gd name="connsiteY4" fmla="*/ 0 h 1562089"/>
                <a:gd name="connsiteX0" fmla="*/ 0 w 11625943"/>
                <a:gd name="connsiteY0" fmla="*/ 0 h 1556702"/>
                <a:gd name="connsiteX1" fmla="*/ 11625943 w 11625943"/>
                <a:gd name="connsiteY1" fmla="*/ 0 h 1556702"/>
                <a:gd name="connsiteX2" fmla="*/ 11625943 w 11625943"/>
                <a:gd name="connsiteY2" fmla="*/ 1399065 h 1556702"/>
                <a:gd name="connsiteX3" fmla="*/ 0 w 11625943"/>
                <a:gd name="connsiteY3" fmla="*/ 1399065 h 1556702"/>
                <a:gd name="connsiteX4" fmla="*/ 0 w 11625943"/>
                <a:gd name="connsiteY4" fmla="*/ 0 h 1556702"/>
                <a:gd name="connsiteX0" fmla="*/ 0 w 11625943"/>
                <a:gd name="connsiteY0" fmla="*/ 0 h 1556702"/>
                <a:gd name="connsiteX1" fmla="*/ 11625943 w 11625943"/>
                <a:gd name="connsiteY1" fmla="*/ 0 h 1556702"/>
                <a:gd name="connsiteX2" fmla="*/ 11625943 w 11625943"/>
                <a:gd name="connsiteY2" fmla="*/ 1399065 h 1556702"/>
                <a:gd name="connsiteX3" fmla="*/ 0 w 11625943"/>
                <a:gd name="connsiteY3" fmla="*/ 1399065 h 1556702"/>
                <a:gd name="connsiteX4" fmla="*/ 0 w 11625943"/>
                <a:gd name="connsiteY4" fmla="*/ 0 h 1556702"/>
                <a:gd name="connsiteX0" fmla="*/ 0 w 11625943"/>
                <a:gd name="connsiteY0" fmla="*/ 0 h 1665003"/>
                <a:gd name="connsiteX1" fmla="*/ 11625943 w 11625943"/>
                <a:gd name="connsiteY1" fmla="*/ 0 h 1665003"/>
                <a:gd name="connsiteX2" fmla="*/ 11625943 w 11625943"/>
                <a:gd name="connsiteY2" fmla="*/ 1399065 h 1665003"/>
                <a:gd name="connsiteX3" fmla="*/ 0 w 11625943"/>
                <a:gd name="connsiteY3" fmla="*/ 1399065 h 1665003"/>
                <a:gd name="connsiteX4" fmla="*/ 0 w 11625943"/>
                <a:gd name="connsiteY4" fmla="*/ 0 h 1665003"/>
                <a:gd name="connsiteX0" fmla="*/ 0 w 11625943"/>
                <a:gd name="connsiteY0" fmla="*/ 0 h 1665003"/>
                <a:gd name="connsiteX1" fmla="*/ 11625943 w 11625943"/>
                <a:gd name="connsiteY1" fmla="*/ 0 h 1665003"/>
                <a:gd name="connsiteX2" fmla="*/ 11625943 w 11625943"/>
                <a:gd name="connsiteY2" fmla="*/ 1399065 h 1665003"/>
                <a:gd name="connsiteX3" fmla="*/ 0 w 11625943"/>
                <a:gd name="connsiteY3" fmla="*/ 1399065 h 1665003"/>
                <a:gd name="connsiteX4" fmla="*/ 0 w 11625943"/>
                <a:gd name="connsiteY4" fmla="*/ 0 h 1665003"/>
                <a:gd name="connsiteX0" fmla="*/ 0 w 11625943"/>
                <a:gd name="connsiteY0" fmla="*/ 0 h 1662786"/>
                <a:gd name="connsiteX1" fmla="*/ 11625943 w 11625943"/>
                <a:gd name="connsiteY1" fmla="*/ 0 h 1662786"/>
                <a:gd name="connsiteX2" fmla="*/ 11625943 w 11625943"/>
                <a:gd name="connsiteY2" fmla="*/ 1399065 h 1662786"/>
                <a:gd name="connsiteX3" fmla="*/ 0 w 11625943"/>
                <a:gd name="connsiteY3" fmla="*/ 1399065 h 1662786"/>
                <a:gd name="connsiteX4" fmla="*/ 0 w 11625943"/>
                <a:gd name="connsiteY4" fmla="*/ 0 h 1662786"/>
                <a:gd name="connsiteX0" fmla="*/ 0 w 11625943"/>
                <a:gd name="connsiteY0" fmla="*/ 0 h 1662786"/>
                <a:gd name="connsiteX1" fmla="*/ 11625943 w 11625943"/>
                <a:gd name="connsiteY1" fmla="*/ 0 h 1662786"/>
                <a:gd name="connsiteX2" fmla="*/ 11625943 w 11625943"/>
                <a:gd name="connsiteY2" fmla="*/ 1399065 h 1662786"/>
                <a:gd name="connsiteX3" fmla="*/ 0 w 11625943"/>
                <a:gd name="connsiteY3" fmla="*/ 1399065 h 1662786"/>
                <a:gd name="connsiteX4" fmla="*/ 0 w 11625943"/>
                <a:gd name="connsiteY4" fmla="*/ 0 h 1662786"/>
                <a:gd name="connsiteX0" fmla="*/ 0 w 11625943"/>
                <a:gd name="connsiteY0" fmla="*/ 0 h 1702831"/>
                <a:gd name="connsiteX1" fmla="*/ 11625943 w 11625943"/>
                <a:gd name="connsiteY1" fmla="*/ 0 h 1702831"/>
                <a:gd name="connsiteX2" fmla="*/ 11625943 w 11625943"/>
                <a:gd name="connsiteY2" fmla="*/ 1399065 h 1702831"/>
                <a:gd name="connsiteX3" fmla="*/ 0 w 11625943"/>
                <a:gd name="connsiteY3" fmla="*/ 1399065 h 1702831"/>
                <a:gd name="connsiteX4" fmla="*/ 0 w 11625943"/>
                <a:gd name="connsiteY4" fmla="*/ 0 h 1702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25943" h="1702831">
                  <a:moveTo>
                    <a:pt x="0" y="0"/>
                  </a:moveTo>
                  <a:lnTo>
                    <a:pt x="11625943" y="0"/>
                  </a:lnTo>
                  <a:lnTo>
                    <a:pt x="11625943" y="1399065"/>
                  </a:lnTo>
                  <a:cubicBezTo>
                    <a:pt x="5268686" y="2269922"/>
                    <a:pt x="6864351" y="944586"/>
                    <a:pt x="0" y="139906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50500">
                  <a:srgbClr val="085298"/>
                </a:gs>
                <a:gs pos="0">
                  <a:srgbClr val="0B2C4B"/>
                </a:gs>
                <a:gs pos="100000">
                  <a:srgbClr val="509CE4"/>
                </a:gs>
              </a:gsLst>
              <a:lin ang="5400000" scaled="1"/>
            </a:gradFill>
            <a:ln>
              <a:noFill/>
            </a:ln>
            <a:effectLst>
              <a:outerShdw blurRad="127000" dist="1016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358" tIns="45679" rIns="91358" bIns="45679" rtlCol="0" anchor="ctr"/>
            <a:lstStyle/>
            <a:p>
              <a:pPr algn="ctr" defTabSz="1828157"/>
              <a:endParaRPr lang="en-ID" sz="3600">
                <a:solidFill>
                  <a:schemeClr val="tx1"/>
                </a:solidFill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D4ACC11D-E1AC-5C45-D582-B9E5FC9036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846"/>
            <a:stretch/>
          </p:blipFill>
          <p:spPr>
            <a:xfrm>
              <a:off x="9232268" y="-101600"/>
              <a:ext cx="2959731" cy="252548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F15AFB21-AFB7-594F-9F8C-665C7A2D3E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400"/>
            <a:stretch/>
          </p:blipFill>
          <p:spPr>
            <a:xfrm>
              <a:off x="-78421" y="80597"/>
              <a:ext cx="776289" cy="107298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2CC85EAF-1A1F-D884-F057-9F1AAA441F3E}"/>
                </a:ext>
              </a:extLst>
            </p:cNvPr>
            <p:cNvSpPr txBox="1"/>
            <p:nvPr/>
          </p:nvSpPr>
          <p:spPr>
            <a:xfrm>
              <a:off x="697869" y="135816"/>
              <a:ext cx="853439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b="1" spc="-100" dirty="0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cs typeface="Arial" panose="020B0604020202020204" pitchFamily="34" charset="0"/>
                </a:rPr>
                <a:t>Design and Build a Cooling Box Feat </a:t>
              </a:r>
              <a:r>
                <a:rPr lang="en-US" b="1" spc="-100" dirty="0" err="1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cs typeface="Arial" panose="020B0604020202020204" pitchFamily="34" charset="0"/>
                </a:rPr>
                <a:t>Bagan</a:t>
              </a:r>
              <a:r>
                <a:rPr lang="en-US" b="1" spc="-100" dirty="0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cs typeface="Arial" panose="020B0604020202020204" pitchFamily="34" charset="0"/>
                </a:rPr>
                <a:t> Underwater Turbine System: Optimization of Ocean Current Energy as a Renewable Energy Source in the Storage of </a:t>
              </a:r>
              <a:r>
                <a:rPr lang="en-US" b="1" spc="-100" dirty="0" err="1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cs typeface="Arial" panose="020B0604020202020204" pitchFamily="34" charset="0"/>
                </a:rPr>
                <a:t>Gili</a:t>
              </a:r>
              <a:r>
                <a:rPr lang="en-US" b="1" spc="-100" dirty="0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en-US" b="1" spc="-100" dirty="0" err="1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cs typeface="Arial" panose="020B0604020202020204" pitchFamily="34" charset="0"/>
                </a:rPr>
                <a:t>Labak</a:t>
              </a:r>
              <a:r>
                <a:rPr lang="en-US" b="1" spc="-100" dirty="0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hnschrift" panose="020B0502040204020203" pitchFamily="34" charset="0"/>
                  <a:cs typeface="Arial" panose="020B0604020202020204" pitchFamily="34" charset="0"/>
                </a:rPr>
                <a:t> Sumenep Fishermen's Fish Catches (Study of System Design and Mapping of Current Potential against Resulting Electric Power</a:t>
              </a:r>
              <a:endParaRPr lang="en-ID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B94879F3-FA62-15FF-59BD-7D444B66B2FE}"/>
                </a:ext>
              </a:extLst>
            </p:cNvPr>
            <p:cNvGrpSpPr/>
            <p:nvPr/>
          </p:nvGrpSpPr>
          <p:grpSpPr>
            <a:xfrm>
              <a:off x="73757" y="167165"/>
              <a:ext cx="467966" cy="918670"/>
              <a:chOff x="73757" y="167165"/>
              <a:chExt cx="467966" cy="918670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="" xmlns:a16="http://schemas.microsoft.com/office/drawing/2014/main" id="{076F8981-6D73-131E-769B-B9461663E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86" y="167165"/>
                <a:ext cx="433037" cy="43200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="" xmlns:a16="http://schemas.microsoft.com/office/drawing/2014/main" id="{A424BD61-C1F6-48C1-C48E-D1BF8B623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2160" b="99360" l="625" r="97500">
                            <a14:foregroundMark x1="63984" y1="32240" x2="33125" y2="25520"/>
                            <a14:foregroundMark x1="33125" y1="25520" x2="41094" y2="40560"/>
                            <a14:foregroundMark x1="41094" y1="40560" x2="57031" y2="43760"/>
                            <a14:foregroundMark x1="57031" y1="43760" x2="71641" y2="38240"/>
                            <a14:foregroundMark x1="71641" y1="38240" x2="59609" y2="47120"/>
                            <a14:foregroundMark x1="59609" y1="47120" x2="58125" y2="61840"/>
                            <a14:foregroundMark x1="58125" y1="61840" x2="58203" y2="61840"/>
                            <a14:foregroundMark x1="8594" y1="8640" x2="4766" y2="23680"/>
                            <a14:foregroundMark x1="4766" y1="23680" x2="4141" y2="24160"/>
                            <a14:foregroundMark x1="2344" y1="38160" x2="1016" y2="54000"/>
                            <a14:foregroundMark x1="11484" y1="92720" x2="26719" y2="97280"/>
                            <a14:foregroundMark x1="92344" y1="87920" x2="97578" y2="66400"/>
                            <a14:foregroundMark x1="86328" y1="6480" x2="64766" y2="2160"/>
                            <a14:foregroundMark x1="5703" y1="47840" x2="5703" y2="47840"/>
                            <a14:foregroundMark x1="703" y1="54800" x2="6094" y2="83840"/>
                            <a14:foregroundMark x1="6094" y1="83840" x2="10938" y2="93840"/>
                            <a14:foregroundMark x1="26953" y1="97280" x2="56172" y2="99360"/>
                            <a14:foregroundMark x1="56172" y1="99360" x2="85391" y2="94080"/>
                            <a14:foregroundMark x1="85391" y1="94080" x2="92109" y2="89520"/>
                            <a14:foregroundMark x1="20703" y1="51840" x2="26953" y2="47280"/>
                            <a14:foregroundMark x1="16719" y1="38960" x2="33828" y2="38080"/>
                            <a14:foregroundMark x1="33828" y1="38080" x2="44766" y2="27840"/>
                            <a14:foregroundMark x1="44766" y1="27840" x2="54531" y2="39120"/>
                            <a14:foregroundMark x1="54531" y1="39120" x2="56641" y2="4352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757" y="653835"/>
                <a:ext cx="467966" cy="432000"/>
              </a:xfrm>
              <a:prstGeom prst="rect">
                <a:avLst/>
              </a:prstGeom>
            </p:spPr>
          </p:pic>
        </p:grp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24BF116C-0695-0F71-C8B3-83AA79D427BF}"/>
                </a:ext>
              </a:extLst>
            </p:cNvPr>
            <p:cNvSpPr/>
            <p:nvPr/>
          </p:nvSpPr>
          <p:spPr>
            <a:xfrm>
              <a:off x="0" y="6812280"/>
              <a:ext cx="12192000" cy="45719"/>
            </a:xfrm>
            <a:prstGeom prst="rect">
              <a:avLst/>
            </a:prstGeom>
            <a:gradFill flip="none" rotWithShape="1">
              <a:gsLst>
                <a:gs pos="50500">
                  <a:srgbClr val="085298"/>
                </a:gs>
                <a:gs pos="100000">
                  <a:srgbClr val="0B2C4B"/>
                </a:gs>
                <a:gs pos="0">
                  <a:srgbClr val="509CE4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B760F92-031C-03C8-DC20-B37C95BE8606}"/>
              </a:ext>
            </a:extLst>
          </p:cNvPr>
          <p:cNvGrpSpPr/>
          <p:nvPr/>
        </p:nvGrpSpPr>
        <p:grpSpPr>
          <a:xfrm>
            <a:off x="307740" y="1547175"/>
            <a:ext cx="1865095" cy="472505"/>
            <a:chOff x="152391" y="1673130"/>
            <a:chExt cx="1865095" cy="47250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A855C00A-B1F4-DAAD-E268-6205C7492DAB}"/>
                </a:ext>
              </a:extLst>
            </p:cNvPr>
            <p:cNvSpPr/>
            <p:nvPr/>
          </p:nvSpPr>
          <p:spPr>
            <a:xfrm>
              <a:off x="307740" y="1757377"/>
              <a:ext cx="1709746" cy="360556"/>
            </a:xfrm>
            <a:prstGeom prst="roundRect">
              <a:avLst/>
            </a:prstGeom>
            <a:gradFill flip="none" rotWithShape="1">
              <a:gsLst>
                <a:gs pos="50500">
                  <a:srgbClr val="085298"/>
                </a:gs>
                <a:gs pos="0">
                  <a:srgbClr val="0B2C4B"/>
                </a:gs>
                <a:gs pos="100000">
                  <a:srgbClr val="509CE4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358" tIns="45679" rIns="91358" bIns="45679" rtlCol="0" anchor="ctr"/>
            <a:lstStyle/>
            <a:p>
              <a:pPr algn="r" defTabSz="1828157"/>
              <a:r>
                <a:rPr lang="en-US" sz="1600" dirty="0">
                  <a:solidFill>
                    <a:schemeClr val="bg1"/>
                  </a:solidFill>
                  <a:latin typeface="Blacklisted" panose="02000500000000000000" pitchFamily="2" charset="0"/>
                </a:rPr>
                <a:t>INTRODUCTION</a:t>
              </a:r>
              <a:endParaRPr lang="en-ID" sz="1600" dirty="0">
                <a:solidFill>
                  <a:schemeClr val="bg1"/>
                </a:solidFill>
                <a:latin typeface="Blacklisted" panose="02000500000000000000" pitchFamily="2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9B29DB92-A573-917C-294F-30DFD6E938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44" r="22352" b="7751"/>
            <a:stretch/>
          </p:blipFill>
          <p:spPr>
            <a:xfrm>
              <a:off x="152391" y="1673130"/>
              <a:ext cx="545477" cy="47250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C7EBA162-D393-43CE-A729-3975DD4F0BFB}"/>
              </a:ext>
            </a:extLst>
          </p:cNvPr>
          <p:cNvGrpSpPr/>
          <p:nvPr/>
        </p:nvGrpSpPr>
        <p:grpSpPr>
          <a:xfrm>
            <a:off x="325204" y="4095449"/>
            <a:ext cx="1710589" cy="472505"/>
            <a:chOff x="152391" y="1673130"/>
            <a:chExt cx="1710589" cy="47250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8A1B8B63-EF84-FC80-DE7B-7B8449EBDE07}"/>
                </a:ext>
              </a:extLst>
            </p:cNvPr>
            <p:cNvSpPr/>
            <p:nvPr/>
          </p:nvSpPr>
          <p:spPr>
            <a:xfrm>
              <a:off x="307740" y="1757377"/>
              <a:ext cx="1555240" cy="360556"/>
            </a:xfrm>
            <a:prstGeom prst="roundRect">
              <a:avLst/>
            </a:prstGeom>
            <a:gradFill flip="none" rotWithShape="1">
              <a:gsLst>
                <a:gs pos="50500">
                  <a:srgbClr val="085298"/>
                </a:gs>
                <a:gs pos="0">
                  <a:srgbClr val="0B2C4B"/>
                </a:gs>
                <a:gs pos="100000">
                  <a:srgbClr val="509CE4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358" tIns="45679" rIns="91358" bIns="45679" rtlCol="0" anchor="ctr"/>
            <a:lstStyle/>
            <a:p>
              <a:pPr algn="r" defTabSz="1828157"/>
              <a:r>
                <a:rPr lang="en-US" sz="1600" dirty="0">
                  <a:solidFill>
                    <a:schemeClr val="bg1"/>
                  </a:solidFill>
                  <a:latin typeface="Blacklisted" panose="02000500000000000000" pitchFamily="2" charset="0"/>
                </a:rPr>
                <a:t>OBJECTIVES</a:t>
              </a:r>
              <a:endParaRPr lang="en-ID" sz="1600" dirty="0">
                <a:solidFill>
                  <a:schemeClr val="bg1"/>
                </a:solidFill>
                <a:latin typeface="Blacklisted" panose="02000500000000000000" pitchFamily="2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C14CFD22-C5FF-70DC-4D42-ECDCC531A1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44" r="22352" b="7751"/>
            <a:stretch/>
          </p:blipFill>
          <p:spPr>
            <a:xfrm>
              <a:off x="152391" y="1673130"/>
              <a:ext cx="545477" cy="472505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AD7E150-C93D-B419-4F2B-06680450A7A3}"/>
              </a:ext>
            </a:extLst>
          </p:cNvPr>
          <p:cNvGrpSpPr/>
          <p:nvPr/>
        </p:nvGrpSpPr>
        <p:grpSpPr>
          <a:xfrm>
            <a:off x="3424390" y="1575447"/>
            <a:ext cx="1501039" cy="472505"/>
            <a:chOff x="152391" y="1673130"/>
            <a:chExt cx="1501039" cy="47250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4D8E2296-83A6-A987-304D-5E0CA03351E4}"/>
                </a:ext>
              </a:extLst>
            </p:cNvPr>
            <p:cNvSpPr/>
            <p:nvPr/>
          </p:nvSpPr>
          <p:spPr>
            <a:xfrm>
              <a:off x="307740" y="1757377"/>
              <a:ext cx="1345690" cy="360556"/>
            </a:xfrm>
            <a:prstGeom prst="roundRect">
              <a:avLst/>
            </a:prstGeom>
            <a:gradFill flip="none" rotWithShape="1">
              <a:gsLst>
                <a:gs pos="50500">
                  <a:srgbClr val="085298"/>
                </a:gs>
                <a:gs pos="0">
                  <a:srgbClr val="0B2C4B"/>
                </a:gs>
                <a:gs pos="100000">
                  <a:srgbClr val="509CE4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358" tIns="45679" rIns="91358" bIns="45679" rtlCol="0" anchor="ctr"/>
            <a:lstStyle/>
            <a:p>
              <a:pPr algn="r" defTabSz="1828157"/>
              <a:r>
                <a:rPr lang="en-US" sz="1600" dirty="0">
                  <a:solidFill>
                    <a:schemeClr val="bg1"/>
                  </a:solidFill>
                  <a:latin typeface="Blacklisted" panose="02000500000000000000" pitchFamily="2" charset="0"/>
                </a:rPr>
                <a:t>METHODS</a:t>
              </a:r>
              <a:endParaRPr lang="en-ID" sz="1600" dirty="0">
                <a:solidFill>
                  <a:schemeClr val="bg1"/>
                </a:solidFill>
                <a:latin typeface="Blacklisted" panose="02000500000000000000" pitchFamily="2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47E44B0B-88C5-6F56-6E7A-EE035EAEAA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44" r="22352" b="7751"/>
            <a:stretch/>
          </p:blipFill>
          <p:spPr>
            <a:xfrm>
              <a:off x="152391" y="1673130"/>
              <a:ext cx="545477" cy="47250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11EC5DB7-90BE-A910-ADC8-5FAADF584C56}"/>
              </a:ext>
            </a:extLst>
          </p:cNvPr>
          <p:cNvGrpSpPr/>
          <p:nvPr/>
        </p:nvGrpSpPr>
        <p:grpSpPr>
          <a:xfrm>
            <a:off x="7644513" y="1627097"/>
            <a:ext cx="1501039" cy="472505"/>
            <a:chOff x="152391" y="1673130"/>
            <a:chExt cx="1501039" cy="472505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="" xmlns:a16="http://schemas.microsoft.com/office/drawing/2014/main" id="{5B7A741F-60BF-4ECF-E895-BECB198246A2}"/>
                </a:ext>
              </a:extLst>
            </p:cNvPr>
            <p:cNvSpPr/>
            <p:nvPr/>
          </p:nvSpPr>
          <p:spPr>
            <a:xfrm>
              <a:off x="307740" y="1757377"/>
              <a:ext cx="1345690" cy="360556"/>
            </a:xfrm>
            <a:prstGeom prst="roundRect">
              <a:avLst/>
            </a:prstGeom>
            <a:gradFill flip="none" rotWithShape="1">
              <a:gsLst>
                <a:gs pos="50500">
                  <a:srgbClr val="085298"/>
                </a:gs>
                <a:gs pos="0">
                  <a:srgbClr val="0B2C4B"/>
                </a:gs>
                <a:gs pos="100000">
                  <a:srgbClr val="509CE4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358" tIns="45679" rIns="91358" bIns="45679" rtlCol="0" anchor="ctr"/>
            <a:lstStyle/>
            <a:p>
              <a:pPr algn="r" defTabSz="1828157"/>
              <a:r>
                <a:rPr lang="en-US" sz="1600" dirty="0">
                  <a:solidFill>
                    <a:schemeClr val="bg1"/>
                  </a:solidFill>
                  <a:latin typeface="Blacklisted" panose="02000500000000000000" pitchFamily="2" charset="0"/>
                </a:rPr>
                <a:t>RESULTS</a:t>
              </a:r>
              <a:endParaRPr lang="en-ID" sz="1600" dirty="0">
                <a:solidFill>
                  <a:schemeClr val="bg1"/>
                </a:solidFill>
                <a:latin typeface="Blacklisted" panose="02000500000000000000" pitchFamily="2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0CB0C67A-A846-06A8-5544-9740850D07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44" r="22352" b="7751"/>
            <a:stretch/>
          </p:blipFill>
          <p:spPr>
            <a:xfrm>
              <a:off x="152391" y="1673130"/>
              <a:ext cx="545477" cy="472505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0FEE616A-5DBC-A905-2099-711F54340A9B}"/>
              </a:ext>
            </a:extLst>
          </p:cNvPr>
          <p:cNvGrpSpPr/>
          <p:nvPr/>
        </p:nvGrpSpPr>
        <p:grpSpPr>
          <a:xfrm>
            <a:off x="6792497" y="5553021"/>
            <a:ext cx="1844681" cy="472505"/>
            <a:chOff x="152391" y="1673130"/>
            <a:chExt cx="1844681" cy="47250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CFC77C70-6FF3-21E6-5BD6-E819E71D798C}"/>
                </a:ext>
              </a:extLst>
            </p:cNvPr>
            <p:cNvSpPr/>
            <p:nvPr/>
          </p:nvSpPr>
          <p:spPr>
            <a:xfrm>
              <a:off x="307739" y="1757377"/>
              <a:ext cx="1689333" cy="360556"/>
            </a:xfrm>
            <a:prstGeom prst="roundRect">
              <a:avLst/>
            </a:prstGeom>
            <a:gradFill flip="none" rotWithShape="1">
              <a:gsLst>
                <a:gs pos="50500">
                  <a:srgbClr val="085298"/>
                </a:gs>
                <a:gs pos="0">
                  <a:srgbClr val="0B2C4B"/>
                </a:gs>
                <a:gs pos="100000">
                  <a:srgbClr val="509CE4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358" tIns="45679" rIns="91358" bIns="45679" rtlCol="0" anchor="ctr"/>
            <a:lstStyle/>
            <a:p>
              <a:pPr algn="r" defTabSz="1828157"/>
              <a:r>
                <a:rPr lang="en-US" sz="1600" dirty="0">
                  <a:solidFill>
                    <a:schemeClr val="bg1"/>
                  </a:solidFill>
                  <a:latin typeface="Blacklisted" panose="02000500000000000000" pitchFamily="2" charset="0"/>
                </a:rPr>
                <a:t>REFERENCES</a:t>
              </a:r>
              <a:endParaRPr lang="en-ID" sz="1600" dirty="0">
                <a:solidFill>
                  <a:schemeClr val="bg1"/>
                </a:solidFill>
                <a:latin typeface="Blacklisted" panose="02000500000000000000" pitchFamily="2" charset="0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994F36D3-C7B6-98C3-542F-3F5C7CB68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44" r="22352" b="7751"/>
            <a:stretch/>
          </p:blipFill>
          <p:spPr>
            <a:xfrm>
              <a:off x="152391" y="1673130"/>
              <a:ext cx="545477" cy="472505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0FC0E754-D187-2BED-D51D-AB8387E93F09}"/>
              </a:ext>
            </a:extLst>
          </p:cNvPr>
          <p:cNvGrpSpPr/>
          <p:nvPr/>
        </p:nvGrpSpPr>
        <p:grpSpPr>
          <a:xfrm>
            <a:off x="10206846" y="3509667"/>
            <a:ext cx="1829983" cy="472505"/>
            <a:chOff x="152391" y="1673130"/>
            <a:chExt cx="1829983" cy="472505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="" xmlns:a16="http://schemas.microsoft.com/office/drawing/2014/main" id="{79280A16-595C-59D7-E4F9-7F94B17E7B6F}"/>
                </a:ext>
              </a:extLst>
            </p:cNvPr>
            <p:cNvSpPr/>
            <p:nvPr/>
          </p:nvSpPr>
          <p:spPr>
            <a:xfrm>
              <a:off x="307739" y="1757377"/>
              <a:ext cx="1674635" cy="360556"/>
            </a:xfrm>
            <a:prstGeom prst="roundRect">
              <a:avLst/>
            </a:prstGeom>
            <a:gradFill flip="none" rotWithShape="1">
              <a:gsLst>
                <a:gs pos="50500">
                  <a:srgbClr val="085298"/>
                </a:gs>
                <a:gs pos="0">
                  <a:srgbClr val="0B2C4B"/>
                </a:gs>
                <a:gs pos="100000">
                  <a:srgbClr val="509CE4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358" tIns="45679" rIns="91358" bIns="45679" rtlCol="0" anchor="ctr"/>
            <a:lstStyle/>
            <a:p>
              <a:pPr algn="r" defTabSz="1828157"/>
              <a:r>
                <a:rPr lang="en-US" sz="1600" dirty="0">
                  <a:solidFill>
                    <a:schemeClr val="bg1"/>
                  </a:solidFill>
                  <a:latin typeface="Blacklisted" panose="02000500000000000000" pitchFamily="2" charset="0"/>
                </a:rPr>
                <a:t>CONCLUSION</a:t>
              </a:r>
              <a:endParaRPr lang="en-ID" sz="1600" dirty="0">
                <a:solidFill>
                  <a:schemeClr val="bg1"/>
                </a:solidFill>
                <a:latin typeface="Blacklisted" panose="02000500000000000000" pitchFamily="2" charset="0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3AA547BF-F3D0-E34D-97E2-136A3F73DD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44" r="22352" b="7751"/>
            <a:stretch/>
          </p:blipFill>
          <p:spPr>
            <a:xfrm>
              <a:off x="152391" y="1673130"/>
              <a:ext cx="545477" cy="472505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517D6DDC-0923-2EED-F6B1-5B912B877BD1}"/>
              </a:ext>
            </a:extLst>
          </p:cNvPr>
          <p:cNvGrpSpPr/>
          <p:nvPr/>
        </p:nvGrpSpPr>
        <p:grpSpPr>
          <a:xfrm>
            <a:off x="9112072" y="5659114"/>
            <a:ext cx="2435451" cy="472505"/>
            <a:chOff x="152391" y="1673130"/>
            <a:chExt cx="2435451" cy="472505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="" xmlns:a16="http://schemas.microsoft.com/office/drawing/2014/main" id="{E694390D-4E01-FA8F-1420-71BA4B8F6132}"/>
                </a:ext>
              </a:extLst>
            </p:cNvPr>
            <p:cNvSpPr/>
            <p:nvPr/>
          </p:nvSpPr>
          <p:spPr>
            <a:xfrm>
              <a:off x="307739" y="1757377"/>
              <a:ext cx="2280103" cy="360556"/>
            </a:xfrm>
            <a:prstGeom prst="roundRect">
              <a:avLst/>
            </a:prstGeom>
            <a:gradFill flip="none" rotWithShape="1">
              <a:gsLst>
                <a:gs pos="50500">
                  <a:srgbClr val="085298"/>
                </a:gs>
                <a:gs pos="0">
                  <a:srgbClr val="0B2C4B"/>
                </a:gs>
                <a:gs pos="100000">
                  <a:srgbClr val="509CE4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358" tIns="45679" rIns="91358" bIns="45679" rtlCol="0" anchor="ctr"/>
            <a:lstStyle/>
            <a:p>
              <a:pPr algn="r" defTabSz="1828157"/>
              <a:r>
                <a:rPr lang="en-US" sz="1600" dirty="0">
                  <a:solidFill>
                    <a:schemeClr val="bg1"/>
                  </a:solidFill>
                  <a:latin typeface="Blacklisted" panose="02000500000000000000" pitchFamily="2" charset="0"/>
                </a:rPr>
                <a:t>ACKNOWLEDGEMENT</a:t>
              </a:r>
              <a:endParaRPr lang="en-ID" sz="1600" dirty="0">
                <a:solidFill>
                  <a:schemeClr val="bg1"/>
                </a:solidFill>
                <a:latin typeface="Blacklisted" panose="02000500000000000000" pitchFamily="2" charset="0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="" xmlns:a16="http://schemas.microsoft.com/office/drawing/2014/main" id="{638C8325-D385-8BA6-B7A6-4663506EFF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44" r="22352" b="7751"/>
            <a:stretch/>
          </p:blipFill>
          <p:spPr>
            <a:xfrm>
              <a:off x="152391" y="1673130"/>
              <a:ext cx="545477" cy="472505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521E190-EEDC-E2EC-50E1-2DAB9171A10E}"/>
              </a:ext>
            </a:extLst>
          </p:cNvPr>
          <p:cNvSpPr txBox="1"/>
          <p:nvPr/>
        </p:nvSpPr>
        <p:spPr>
          <a:xfrm flipH="1">
            <a:off x="510125" y="2041117"/>
            <a:ext cx="1930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 smtClean="0">
                <a:latin typeface="Bahnschrift" panose="020B0502040204020203" pitchFamily="34" charset="0"/>
              </a:rPr>
              <a:t>Floating Bagan</a:t>
            </a:r>
            <a:endParaRPr lang="en-ID" sz="1400" b="1" dirty="0">
              <a:latin typeface="Bahnschrift" panose="020B0502040204020203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66B72E62-60B7-420F-FBA7-AFF7F42A34E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8" t="-5657"/>
          <a:stretch/>
        </p:blipFill>
        <p:spPr>
          <a:xfrm>
            <a:off x="155171" y="2016806"/>
            <a:ext cx="947652" cy="99372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78E86BE9-85D6-B0BF-2DDD-B76CD5F88779}"/>
              </a:ext>
            </a:extLst>
          </p:cNvPr>
          <p:cNvSpPr txBox="1"/>
          <p:nvPr/>
        </p:nvSpPr>
        <p:spPr>
          <a:xfrm flipH="1">
            <a:off x="1001829" y="2315339"/>
            <a:ext cx="2577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Where to catch fish</a:t>
            </a:r>
            <a:endParaRPr lang="id-ID" sz="12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Where to house fish</a:t>
            </a:r>
            <a:endParaRPr lang="id-ID" sz="12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Layover places</a:t>
            </a:r>
            <a:endParaRPr lang="en-ID" sz="1200" b="1" dirty="0">
              <a:latin typeface="Arial Narrow" panose="020B060602020203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0F3A51EF-1F4D-E39E-3B98-1FCD04CC0C8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2652414" y="2844358"/>
            <a:ext cx="947652" cy="947652"/>
          </a:xfrm>
          <a:prstGeom prst="ellipse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5AC6717C-B6B8-046E-806C-FCD3BA18EE7F}"/>
              </a:ext>
            </a:extLst>
          </p:cNvPr>
          <p:cNvSpPr/>
          <p:nvPr/>
        </p:nvSpPr>
        <p:spPr>
          <a:xfrm>
            <a:off x="1001829" y="3026549"/>
            <a:ext cx="1147644" cy="183961"/>
          </a:xfrm>
          <a:prstGeom prst="roundRect">
            <a:avLst/>
          </a:prstGeom>
          <a:solidFill>
            <a:srgbClr val="BA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Ice Blocks</a:t>
            </a:r>
            <a:endParaRPr lang="en-ID" sz="1400" b="1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687A330A-B446-EAA6-0893-BDD86DB48F07}"/>
              </a:ext>
            </a:extLst>
          </p:cNvPr>
          <p:cNvSpPr txBox="1"/>
          <p:nvPr/>
        </p:nvSpPr>
        <p:spPr>
          <a:xfrm>
            <a:off x="162967" y="3267956"/>
            <a:ext cx="26306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cooling using ice blocks</a:t>
            </a:r>
            <a:r>
              <a:rPr lang="id-ID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can only maintain the temperature</a:t>
            </a:r>
            <a:r>
              <a:rPr lang="id-ID" sz="12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low in a short period of time and will increase the load of the boatload.</a:t>
            </a:r>
            <a:endParaRPr lang="en-ID" sz="1200" dirty="0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2FE06D8F-28A1-3799-C1D4-39F2A758CF4C}"/>
              </a:ext>
            </a:extLst>
          </p:cNvPr>
          <p:cNvSpPr txBox="1"/>
          <p:nvPr/>
        </p:nvSpPr>
        <p:spPr>
          <a:xfrm>
            <a:off x="155171" y="4652201"/>
            <a:ext cx="2530879" cy="1492119"/>
          </a:xfrm>
          <a:prstGeom prst="rect">
            <a:avLst/>
          </a:prstGeom>
          <a:noFill/>
        </p:spPr>
        <p:txBody>
          <a:bodyPr wrap="square" lIns="14647" tIns="7324" rIns="14647" bIns="7324" rtlCol="0">
            <a:spAutoFit/>
          </a:bodyPr>
          <a:lstStyle/>
          <a:p>
            <a:pPr marL="228600" indent="-228600" algn="just">
              <a:buAutoNum type="arabicPeriod"/>
            </a:pPr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Providing solutions for the availability of electricity in the </a:t>
            </a:r>
            <a:r>
              <a:rPr lang="en-US" sz="12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Gili</a:t>
            </a:r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Labak</a:t>
            </a:r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area, Sumenep, and offering a renewable source of electrical energy, namely ocean currents.</a:t>
            </a:r>
            <a:endParaRPr lang="id-ID" sz="12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28600" indent="-228600" algn="just">
              <a:buAutoNum type="arabicPeriod"/>
            </a:pPr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Improving the quality and quantity of fish caught by fishermen by using cooling boxes</a:t>
            </a:r>
            <a:endParaRPr lang="en-ID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2">
            <a:extLst>
              <a:ext uri="{FF2B5EF4-FFF2-40B4-BE49-F238E27FC236}">
                <a16:creationId xmlns="" xmlns:a16="http://schemas.microsoft.com/office/drawing/2014/main" id="{EF300F95-08A7-7798-BF6F-DEC7B1F2D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66" y="2646737"/>
            <a:ext cx="4863566" cy="328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315A9439-0351-572A-0838-1378A3564973}"/>
              </a:ext>
            </a:extLst>
          </p:cNvPr>
          <p:cNvSpPr/>
          <p:nvPr/>
        </p:nvSpPr>
        <p:spPr>
          <a:xfrm>
            <a:off x="7664841" y="2011336"/>
            <a:ext cx="4527158" cy="8320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latin typeface="Arial Narrow" panose="020B0606020202030204" pitchFamily="34" charset="0"/>
              </a:rPr>
              <a:t>The determination of the placement of the turbine depth with the highest potential is in</a:t>
            </a:r>
            <a:r>
              <a:rPr lang="id-ID" sz="1200" dirty="0" smtClean="0">
                <a:latin typeface="Arial Narrow" panose="020B0606020202030204" pitchFamily="34" charset="0"/>
              </a:rPr>
              <a:t> </a:t>
            </a:r>
            <a:r>
              <a:rPr lang="en-US" sz="1200" dirty="0" smtClean="0">
                <a:latin typeface="Arial Narrow" panose="020B0606020202030204" pitchFamily="34" charset="0"/>
              </a:rPr>
              <a:t>:</a:t>
            </a:r>
            <a:endParaRPr lang="en-US" sz="1200" dirty="0">
              <a:latin typeface="Arial Narrow" panose="020B0606020202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id-ID" sz="1200" dirty="0" smtClean="0">
                <a:latin typeface="Arial Narrow" panose="020B0606020202030204" pitchFamily="34" charset="0"/>
              </a:rPr>
              <a:t>Depth</a:t>
            </a:r>
            <a:r>
              <a:rPr lang="en-US" sz="1200" dirty="0" smtClean="0">
                <a:latin typeface="Arial Narrow" panose="020B0606020202030204" pitchFamily="34" charset="0"/>
              </a:rPr>
              <a:t> </a:t>
            </a:r>
            <a:r>
              <a:rPr lang="en-US" sz="1200" dirty="0">
                <a:latin typeface="Arial Narrow" panose="020B0606020202030204" pitchFamily="34" charset="0"/>
              </a:rPr>
              <a:t>: 4 meter	- </a:t>
            </a:r>
            <a:r>
              <a:rPr lang="id-ID" sz="1200" dirty="0" smtClean="0">
                <a:latin typeface="Arial Narrow" panose="020B0606020202030204" pitchFamily="34" charset="0"/>
              </a:rPr>
              <a:t>Minimum speed </a:t>
            </a:r>
            <a:r>
              <a:rPr lang="en-US" sz="1200" dirty="0" smtClean="0">
                <a:latin typeface="Arial Narrow" panose="020B0606020202030204" pitchFamily="34" charset="0"/>
              </a:rPr>
              <a:t>: </a:t>
            </a:r>
            <a:r>
              <a:rPr lang="en-US" sz="1200" dirty="0">
                <a:latin typeface="Arial Narrow" panose="020B0606020202030204" pitchFamily="34" charset="0"/>
              </a:rPr>
              <a:t>0.007 m/s</a:t>
            </a:r>
          </a:p>
          <a:p>
            <a:pPr marL="171450" indent="-171450">
              <a:buFontTx/>
              <a:buChar char="-"/>
            </a:pPr>
            <a:r>
              <a:rPr lang="id-ID" sz="1200" dirty="0">
                <a:latin typeface="Arial Narrow" panose="020B0606020202030204" pitchFamily="34" charset="0"/>
              </a:rPr>
              <a:t>M</a:t>
            </a:r>
            <a:r>
              <a:rPr lang="en-US" sz="1200" dirty="0" smtClean="0">
                <a:latin typeface="Arial Narrow" panose="020B0606020202030204" pitchFamily="34" charset="0"/>
              </a:rPr>
              <a:t>ax </a:t>
            </a:r>
            <a:r>
              <a:rPr lang="id-ID" sz="1200" dirty="0" smtClean="0">
                <a:latin typeface="Arial Narrow" panose="020B0606020202030204" pitchFamily="34" charset="0"/>
              </a:rPr>
              <a:t>speed</a:t>
            </a:r>
            <a:r>
              <a:rPr lang="en-US" sz="1200" dirty="0" smtClean="0">
                <a:latin typeface="Arial Narrow" panose="020B0606020202030204" pitchFamily="34" charset="0"/>
              </a:rPr>
              <a:t>: </a:t>
            </a:r>
            <a:r>
              <a:rPr lang="en-US" sz="1200" dirty="0">
                <a:latin typeface="Arial Narrow" panose="020B0606020202030204" pitchFamily="34" charset="0"/>
              </a:rPr>
              <a:t>0.783 m/s	- </a:t>
            </a:r>
            <a:r>
              <a:rPr lang="id-ID" sz="1200" dirty="0" smtClean="0">
                <a:latin typeface="Arial Narrow" panose="020B0606020202030204" pitchFamily="34" charset="0"/>
              </a:rPr>
              <a:t>Average speed </a:t>
            </a:r>
            <a:r>
              <a:rPr lang="en-US" sz="1200" dirty="0" smtClean="0">
                <a:latin typeface="Arial Narrow" panose="020B0606020202030204" pitchFamily="34" charset="0"/>
              </a:rPr>
              <a:t>: </a:t>
            </a:r>
            <a:r>
              <a:rPr lang="en-US" sz="1200" dirty="0">
                <a:latin typeface="Arial Narrow" panose="020B0606020202030204" pitchFamily="34" charset="0"/>
              </a:rPr>
              <a:t>0.2405 m/s</a:t>
            </a:r>
            <a:endParaRPr lang="en-ID" sz="1200" dirty="0">
              <a:latin typeface="Arial Narrow" panose="020B060602020203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BA047B13-02A8-39AD-8720-68E5DFAEE67B}"/>
              </a:ext>
            </a:extLst>
          </p:cNvPr>
          <p:cNvSpPr/>
          <p:nvPr/>
        </p:nvSpPr>
        <p:spPr>
          <a:xfrm>
            <a:off x="7664840" y="2775224"/>
            <a:ext cx="4371989" cy="8320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200" dirty="0" smtClean="0">
                <a:latin typeface="Arial Narrow" panose="020B0606020202030204" pitchFamily="34" charset="0"/>
              </a:rPr>
              <a:t>Propeller turbines have the highest yield compared to other yields with an average of 18.91339 watts. While the turbine has a low value with an average of 1.467161 watts on the </a:t>
            </a:r>
            <a:r>
              <a:rPr lang="en-US" sz="1200" dirty="0" err="1" smtClean="0">
                <a:latin typeface="Arial Narrow" panose="020B0606020202030204" pitchFamily="34" charset="0"/>
              </a:rPr>
              <a:t>gorlov</a:t>
            </a:r>
            <a:r>
              <a:rPr lang="en-US" sz="1200" dirty="0" smtClean="0">
                <a:latin typeface="Arial Narrow" panose="020B0606020202030204" pitchFamily="34" charset="0"/>
              </a:rPr>
              <a:t> LC 500 turbine.</a:t>
            </a:r>
            <a:endParaRPr lang="en-ID" sz="1200" dirty="0">
              <a:latin typeface="Arial Narrow" panose="020B0606020202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D04337E7-F164-7CAF-559B-97380B27BAC3}"/>
              </a:ext>
            </a:extLst>
          </p:cNvPr>
          <p:cNvSpPr txBox="1"/>
          <p:nvPr/>
        </p:nvSpPr>
        <p:spPr>
          <a:xfrm>
            <a:off x="8189990" y="4002394"/>
            <a:ext cx="38592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>
                <a:latin typeface="Arial Narrow" panose="020B0606020202030204" pitchFamily="34" charset="0"/>
              </a:rPr>
              <a:t>The producer of sources of electrical energy using ocean currents is also determined by the type of turbine and the placement of the turbine depth. </a:t>
            </a:r>
            <a:r>
              <a:rPr lang="en-US" sz="1200" smtClean="0">
                <a:latin typeface="Arial Narrow" panose="020B0606020202030204" pitchFamily="34" charset="0"/>
              </a:rPr>
              <a:t>In addition, turbine innovations on floating charts can be relied upon for the construction of electricity using ocean current energy.</a:t>
            </a:r>
            <a:endParaRPr lang="en-ID" sz="1200" dirty="0"/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28A112F5-4854-94C0-0A15-C4B6DD8C49AE}"/>
              </a:ext>
            </a:extLst>
          </p:cNvPr>
          <p:cNvSpPr txBox="1"/>
          <p:nvPr/>
        </p:nvSpPr>
        <p:spPr>
          <a:xfrm>
            <a:off x="3499310" y="2120722"/>
            <a:ext cx="3846265" cy="384123"/>
          </a:xfrm>
          <a:prstGeom prst="rect">
            <a:avLst/>
          </a:prstGeom>
          <a:noFill/>
        </p:spPr>
        <p:txBody>
          <a:bodyPr wrap="square" lIns="14647" tIns="7324" rIns="14647" bIns="7324" rtlCol="0">
            <a:spAutoFit/>
          </a:bodyPr>
          <a:lstStyle/>
          <a:p>
            <a:pPr algn="just"/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The power plant is designed with a simple mechanism through modification of the pagan house or the added floating </a:t>
            </a:r>
            <a:r>
              <a:rPr lang="id-ID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bagan</a:t>
            </a:r>
            <a:endParaRPr lang="en-ID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ABEDCC85-4B4B-A22A-524D-65B3834175F3}"/>
              </a:ext>
            </a:extLst>
          </p:cNvPr>
          <p:cNvSpPr txBox="1"/>
          <p:nvPr/>
        </p:nvSpPr>
        <p:spPr>
          <a:xfrm>
            <a:off x="3424390" y="2479105"/>
            <a:ext cx="21702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with turbines &amp; electric generators</a:t>
            </a:r>
            <a:endParaRPr lang="en-ID" sz="1200" dirty="0">
              <a:latin typeface="Arial Narrow" panose="020B0606020202030204" pitchFamily="34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11C83530-E652-866E-9AB2-960EB4BEB9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69867" y="5812638"/>
            <a:ext cx="1761305" cy="70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83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264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Nadia Riqqah</dc:creator>
  <cp:lastModifiedBy>U S E R</cp:lastModifiedBy>
  <cp:revision>16</cp:revision>
  <dcterms:created xsi:type="dcterms:W3CDTF">2023-01-07T01:41:52Z</dcterms:created>
  <dcterms:modified xsi:type="dcterms:W3CDTF">2023-02-13T16:01:03Z</dcterms:modified>
</cp:coreProperties>
</file>